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1" r:id="rId3"/>
    <p:sldId id="272" r:id="rId4"/>
    <p:sldId id="266" r:id="rId5"/>
    <p:sldId id="263" r:id="rId6"/>
    <p:sldId id="264" r:id="rId7"/>
    <p:sldId id="265" r:id="rId8"/>
    <p:sldId id="26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6B84"/>
    <a:srgbClr val="DB3514"/>
    <a:srgbClr val="C9321E"/>
    <a:srgbClr val="DC3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00"/>
  </p:normalViewPr>
  <p:slideViewPr>
    <p:cSldViewPr snapToGrid="0" snapToObjects="1">
      <p:cViewPr>
        <p:scale>
          <a:sx n="89" d="100"/>
          <a:sy n="89" d="100"/>
        </p:scale>
        <p:origin x="-200" y="-704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49184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stek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"Typ hier een citaat."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Titeltekst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bg>
      <p:bgPr>
        <a:gradFill flip="none" rotWithShape="1">
          <a:gsLst>
            <a:gs pos="0">
              <a:srgbClr val="C2F35F"/>
            </a:gs>
            <a:gs pos="62000">
              <a:srgbClr val="92BC40"/>
            </a:gs>
            <a:gs pos="100000">
              <a:srgbClr val="7FA23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 164"/>
          <p:cNvGrpSpPr/>
          <p:nvPr/>
        </p:nvGrpSpPr>
        <p:grpSpPr>
          <a:xfrm>
            <a:off x="-806905" y="-1"/>
            <a:ext cx="14874531" cy="10122058"/>
            <a:chOff x="0" y="0"/>
            <a:chExt cx="14874529" cy="10122056"/>
          </a:xfrm>
        </p:grpSpPr>
        <p:grpSp>
          <p:nvGrpSpPr>
            <p:cNvPr id="141" name="Group 141"/>
            <p:cNvGrpSpPr/>
            <p:nvPr/>
          </p:nvGrpSpPr>
          <p:grpSpPr>
            <a:xfrm>
              <a:off x="917274" y="0"/>
              <a:ext cx="13004802" cy="9753600"/>
              <a:chOff x="0" y="0"/>
              <a:chExt cx="13004800" cy="9753600"/>
            </a:xfrm>
          </p:grpSpPr>
          <p:grpSp>
            <p:nvGrpSpPr>
              <p:cNvPr id="129" name="Group 129"/>
              <p:cNvGrpSpPr/>
              <p:nvPr/>
            </p:nvGrpSpPr>
            <p:grpSpPr>
              <a:xfrm>
                <a:off x="-1" y="0"/>
                <a:ext cx="3576321" cy="9753600"/>
                <a:chOff x="0" y="0"/>
                <a:chExt cx="3576320" cy="9753600"/>
              </a:xfrm>
            </p:grpSpPr>
            <p:sp>
              <p:nvSpPr>
                <p:cNvPr id="126" name="Shape 126"/>
                <p:cNvSpPr/>
                <p:nvPr/>
              </p:nvSpPr>
              <p:spPr>
                <a:xfrm>
                  <a:off x="1300480" y="0"/>
                  <a:ext cx="2275840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27" name="Shape 127"/>
                <p:cNvSpPr/>
                <p:nvPr/>
              </p:nvSpPr>
              <p:spPr>
                <a:xfrm>
                  <a:off x="-1" y="0"/>
                  <a:ext cx="650241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28" name="Shape 128"/>
                <p:cNvSpPr/>
                <p:nvPr/>
              </p:nvSpPr>
              <p:spPr>
                <a:xfrm>
                  <a:off x="325120" y="0"/>
                  <a:ext cx="1083734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</p:grpSp>
          <p:grpSp>
            <p:nvGrpSpPr>
              <p:cNvPr id="133" name="Group 133"/>
              <p:cNvGrpSpPr/>
              <p:nvPr/>
            </p:nvGrpSpPr>
            <p:grpSpPr>
              <a:xfrm>
                <a:off x="601471" y="0"/>
                <a:ext cx="3576321" cy="9753600"/>
                <a:chOff x="0" y="0"/>
                <a:chExt cx="3576320" cy="9753600"/>
              </a:xfrm>
            </p:grpSpPr>
            <p:sp>
              <p:nvSpPr>
                <p:cNvPr id="130" name="Shape 130"/>
                <p:cNvSpPr/>
                <p:nvPr/>
              </p:nvSpPr>
              <p:spPr>
                <a:xfrm>
                  <a:off x="1300480" y="0"/>
                  <a:ext cx="2275840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31" name="Shape 131"/>
                <p:cNvSpPr/>
                <p:nvPr/>
              </p:nvSpPr>
              <p:spPr>
                <a:xfrm>
                  <a:off x="-1" y="0"/>
                  <a:ext cx="650241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32" name="Shape 132"/>
                <p:cNvSpPr/>
                <p:nvPr/>
              </p:nvSpPr>
              <p:spPr>
                <a:xfrm>
                  <a:off x="325120" y="0"/>
                  <a:ext cx="1083734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</p:grpSp>
          <p:grpSp>
            <p:nvGrpSpPr>
              <p:cNvPr id="137" name="Group 137"/>
              <p:cNvGrpSpPr/>
              <p:nvPr/>
            </p:nvGrpSpPr>
            <p:grpSpPr>
              <a:xfrm>
                <a:off x="9428479" y="0"/>
                <a:ext cx="3576322" cy="9753600"/>
                <a:chOff x="0" y="0"/>
                <a:chExt cx="3576320" cy="9753600"/>
              </a:xfrm>
            </p:grpSpPr>
            <p:sp>
              <p:nvSpPr>
                <p:cNvPr id="134" name="Shape 134"/>
                <p:cNvSpPr/>
                <p:nvPr/>
              </p:nvSpPr>
              <p:spPr>
                <a:xfrm rot="10800000">
                  <a:off x="0" y="0"/>
                  <a:ext cx="2275840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35" name="Shape 135"/>
                <p:cNvSpPr/>
                <p:nvPr/>
              </p:nvSpPr>
              <p:spPr>
                <a:xfrm rot="10800000">
                  <a:off x="2926080" y="0"/>
                  <a:ext cx="650241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  <p:sp>
              <p:nvSpPr>
                <p:cNvPr id="136" name="Shape 136"/>
                <p:cNvSpPr/>
                <p:nvPr/>
              </p:nvSpPr>
              <p:spPr>
                <a:xfrm rot="10800000">
                  <a:off x="2167466" y="0"/>
                  <a:ext cx="1083735" cy="9753600"/>
                </a:xfrm>
                <a:prstGeom prst="rect">
                  <a:avLst/>
                </a:prstGeom>
                <a:solidFill>
                  <a:srgbClr val="FFFFFF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650240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endParaRPr/>
                </a:p>
              </p:txBody>
            </p:sp>
          </p:grpSp>
          <p:sp>
            <p:nvSpPr>
              <p:cNvPr id="138" name="Shape 138"/>
              <p:cNvSpPr/>
              <p:nvPr/>
            </p:nvSpPr>
            <p:spPr>
              <a:xfrm>
                <a:off x="5418666" y="0"/>
                <a:ext cx="4009815" cy="975360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650240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4118186" y="0"/>
                <a:ext cx="650241" cy="975360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650240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  <p:sp>
            <p:nvSpPr>
              <p:cNvPr id="140" name="Shape 140"/>
              <p:cNvSpPr/>
              <p:nvPr/>
            </p:nvSpPr>
            <p:spPr>
              <a:xfrm>
                <a:off x="4443306" y="0"/>
                <a:ext cx="1083735" cy="9753600"/>
              </a:xfrm>
              <a:prstGeom prst="rect">
                <a:avLst/>
              </a:prstGeom>
              <a:solidFill>
                <a:srgbClr val="FFFFFF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650240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  <a:endParaRPr/>
              </a:p>
            </p:txBody>
          </p:sp>
        </p:grpSp>
        <p:sp>
          <p:nvSpPr>
            <p:cNvPr id="142" name="Shape 142"/>
            <p:cNvSpPr/>
            <p:nvPr/>
          </p:nvSpPr>
          <p:spPr>
            <a:xfrm>
              <a:off x="900385" y="7161085"/>
              <a:ext cx="13004801" cy="165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1" extrusionOk="0">
                  <a:moveTo>
                    <a:pt x="0" y="20509"/>
                  </a:moveTo>
                  <a:cubicBezTo>
                    <a:pt x="1166" y="21055"/>
                    <a:pt x="2333" y="21600"/>
                    <a:pt x="3955" y="21382"/>
                  </a:cubicBezTo>
                  <a:cubicBezTo>
                    <a:pt x="5578" y="21164"/>
                    <a:pt x="7569" y="20909"/>
                    <a:pt x="9734" y="19200"/>
                  </a:cubicBezTo>
                  <a:cubicBezTo>
                    <a:pt x="11899" y="17491"/>
                    <a:pt x="14966" y="14327"/>
                    <a:pt x="16943" y="11127"/>
                  </a:cubicBezTo>
                  <a:cubicBezTo>
                    <a:pt x="18921" y="7927"/>
                    <a:pt x="20945" y="2836"/>
                    <a:pt x="2160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900385" y="4959121"/>
              <a:ext cx="13004801" cy="1239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2" extrusionOk="0">
                  <a:moveTo>
                    <a:pt x="0" y="21132"/>
                  </a:moveTo>
                  <a:cubicBezTo>
                    <a:pt x="622" y="17748"/>
                    <a:pt x="1244" y="14364"/>
                    <a:pt x="2469" y="11052"/>
                  </a:cubicBezTo>
                  <a:cubicBezTo>
                    <a:pt x="3694" y="7740"/>
                    <a:pt x="5433" y="2892"/>
                    <a:pt x="7350" y="1260"/>
                  </a:cubicBezTo>
                  <a:cubicBezTo>
                    <a:pt x="9266" y="-372"/>
                    <a:pt x="11595" y="-468"/>
                    <a:pt x="13970" y="1260"/>
                  </a:cubicBezTo>
                  <a:cubicBezTo>
                    <a:pt x="16345" y="2988"/>
                    <a:pt x="20305" y="9900"/>
                    <a:pt x="21600" y="11628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883495" y="8022441"/>
              <a:ext cx="4273006" cy="1722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33" y="8947"/>
                    <a:pt x="15866" y="17894"/>
                    <a:pt x="21600" y="2160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900385" y="7515760"/>
              <a:ext cx="13004801" cy="208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8" extrusionOk="0">
                  <a:moveTo>
                    <a:pt x="0" y="0"/>
                  </a:moveTo>
                  <a:cubicBezTo>
                    <a:pt x="676" y="1460"/>
                    <a:pt x="1351" y="2920"/>
                    <a:pt x="2609" y="5031"/>
                  </a:cubicBezTo>
                  <a:cubicBezTo>
                    <a:pt x="3866" y="7142"/>
                    <a:pt x="5746" y="10381"/>
                    <a:pt x="7546" y="12665"/>
                  </a:cubicBezTo>
                  <a:cubicBezTo>
                    <a:pt x="9346" y="14949"/>
                    <a:pt x="11623" y="17320"/>
                    <a:pt x="13409" y="18737"/>
                  </a:cubicBezTo>
                  <a:cubicBezTo>
                    <a:pt x="15195" y="20154"/>
                    <a:pt x="17121" y="20733"/>
                    <a:pt x="18262" y="21166"/>
                  </a:cubicBezTo>
                  <a:cubicBezTo>
                    <a:pt x="19403" y="21600"/>
                    <a:pt x="19697" y="21398"/>
                    <a:pt x="20254" y="21340"/>
                  </a:cubicBezTo>
                  <a:cubicBezTo>
                    <a:pt x="20810" y="21282"/>
                    <a:pt x="21205" y="21051"/>
                    <a:pt x="21600" y="20819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3957357" y="7306834"/>
              <a:ext cx="9930939" cy="2438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1" extrusionOk="0">
                  <a:moveTo>
                    <a:pt x="0" y="21531"/>
                  </a:moveTo>
                  <a:cubicBezTo>
                    <a:pt x="502" y="19232"/>
                    <a:pt x="1004" y="16933"/>
                    <a:pt x="1690" y="14820"/>
                  </a:cubicBezTo>
                  <a:cubicBezTo>
                    <a:pt x="2376" y="12707"/>
                    <a:pt x="3324" y="10420"/>
                    <a:pt x="4114" y="8854"/>
                  </a:cubicBezTo>
                  <a:cubicBezTo>
                    <a:pt x="4904" y="7288"/>
                    <a:pt x="5388" y="6592"/>
                    <a:pt x="6429" y="5424"/>
                  </a:cubicBezTo>
                  <a:cubicBezTo>
                    <a:pt x="7469" y="4256"/>
                    <a:pt x="9367" y="2615"/>
                    <a:pt x="10359" y="1845"/>
                  </a:cubicBezTo>
                  <a:cubicBezTo>
                    <a:pt x="11351" y="1074"/>
                    <a:pt x="11504" y="1099"/>
                    <a:pt x="12380" y="801"/>
                  </a:cubicBezTo>
                  <a:cubicBezTo>
                    <a:pt x="13255" y="503"/>
                    <a:pt x="14639" y="180"/>
                    <a:pt x="15612" y="55"/>
                  </a:cubicBezTo>
                  <a:cubicBezTo>
                    <a:pt x="16586" y="-69"/>
                    <a:pt x="18220" y="55"/>
                    <a:pt x="18220" y="55"/>
                  </a:cubicBezTo>
                  <a:lnTo>
                    <a:pt x="20094" y="55"/>
                  </a:lnTo>
                  <a:cubicBezTo>
                    <a:pt x="20614" y="105"/>
                    <a:pt x="21092" y="279"/>
                    <a:pt x="21343" y="354"/>
                  </a:cubicBezTo>
                  <a:cubicBezTo>
                    <a:pt x="21594" y="428"/>
                    <a:pt x="21508" y="403"/>
                    <a:pt x="21600" y="503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 rot="1800000">
              <a:off x="5178486" y="4066491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 rot="1800000">
              <a:off x="6208033" y="5868199"/>
              <a:ext cx="2277548" cy="197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 rot="1800000">
              <a:off x="6221581" y="2264785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 w="12700" cap="flat">
              <a:solidFill>
                <a:srgbClr val="FFFFFF">
                  <a:alpha val="8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 rot="1800000">
              <a:off x="5151393" y="463079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700" cap="flat">
              <a:solidFill>
                <a:srgbClr val="FFFFFF">
                  <a:alpha val="8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 rot="1800000">
              <a:off x="7264672" y="7656359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 rot="1800000">
              <a:off x="373411" y="5975506"/>
              <a:ext cx="1794132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35"/>
                  </a:moveTo>
                  <a:lnTo>
                    <a:pt x="965" y="0"/>
                  </a:lnTo>
                  <a:lnTo>
                    <a:pt x="14815" y="0"/>
                  </a:lnTo>
                  <a:lnTo>
                    <a:pt x="21600" y="10800"/>
                  </a:lnTo>
                  <a:lnTo>
                    <a:pt x="14815" y="21600"/>
                  </a:lnTo>
                  <a:lnTo>
                    <a:pt x="12749" y="21595"/>
                  </a:lnTo>
                  <a:lnTo>
                    <a:pt x="0" y="1635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 rot="1800000">
              <a:off x="951926" y="7683455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 rot="1800000">
              <a:off x="992568" y="4052946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 w="12700" cap="flat">
              <a:solidFill>
                <a:srgbClr val="FFFFFF">
                  <a:alpha val="8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 rot="1800000">
              <a:off x="2022113" y="5868198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 rot="1800000">
              <a:off x="3065206" y="7696999"/>
              <a:ext cx="2277548" cy="197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 rot="1800000">
              <a:off x="3092301" y="4066491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 w="12700" cap="flat">
              <a:solidFill>
                <a:srgbClr val="FFFFFF">
                  <a:alpha val="8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 rot="1800000">
              <a:off x="2049206" y="2224146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 rot="1800000">
              <a:off x="10597155" y="5895293"/>
              <a:ext cx="2277548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 rot="1800000">
              <a:off x="11653795" y="7710547"/>
              <a:ext cx="2277548" cy="197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 rot="1800000">
              <a:off x="11653797" y="4080039"/>
              <a:ext cx="2277547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5345" y="0"/>
                  </a:lnTo>
                  <a:lnTo>
                    <a:pt x="16255" y="0"/>
                  </a:lnTo>
                  <a:lnTo>
                    <a:pt x="21600" y="10800"/>
                  </a:lnTo>
                  <a:lnTo>
                    <a:pt x="16255" y="21600"/>
                  </a:lnTo>
                  <a:lnTo>
                    <a:pt x="5345" y="21600"/>
                  </a:ln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 w="12700" cap="flat">
              <a:solidFill>
                <a:srgbClr val="FFFFFF">
                  <a:alpha val="8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 rot="1800000">
              <a:off x="12730994" y="5768006"/>
              <a:ext cx="1768402" cy="19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6884" y="0"/>
                  </a:lnTo>
                  <a:lnTo>
                    <a:pt x="8235" y="62"/>
                  </a:lnTo>
                  <a:lnTo>
                    <a:pt x="21600" y="20631"/>
                  </a:lnTo>
                  <a:lnTo>
                    <a:pt x="20935" y="21600"/>
                  </a:lnTo>
                  <a:lnTo>
                    <a:pt x="6884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163" name="Shape 163"/>
            <p:cNvSpPr/>
            <p:nvPr/>
          </p:nvSpPr>
          <p:spPr>
            <a:xfrm rot="1800000">
              <a:off x="12731349" y="2149723"/>
              <a:ext cx="1766217" cy="1975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5"/>
                  </a:moveTo>
                  <a:lnTo>
                    <a:pt x="6892" y="9"/>
                  </a:lnTo>
                  <a:lnTo>
                    <a:pt x="8384" y="0"/>
                  </a:lnTo>
                  <a:lnTo>
                    <a:pt x="21600" y="20590"/>
                  </a:lnTo>
                  <a:lnTo>
                    <a:pt x="20961" y="21600"/>
                  </a:lnTo>
                  <a:lnTo>
                    <a:pt x="6892" y="21600"/>
                  </a:lnTo>
                  <a:lnTo>
                    <a:pt x="0" y="1080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flat">
              <a:solidFill>
                <a:srgbClr val="FFFFFF">
                  <a:alpha val="12000"/>
                </a:srgbClr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65024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</p:grpSp>
      <p:sp>
        <p:nvSpPr>
          <p:cNvPr id="165" name="Shape 165"/>
          <p:cNvSpPr/>
          <p:nvPr/>
        </p:nvSpPr>
        <p:spPr>
          <a:xfrm>
            <a:off x="650239" y="474292"/>
            <a:ext cx="11704322" cy="879736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</a:ln>
        </p:spPr>
        <p:txBody>
          <a:bodyPr lIns="65023" tIns="65023" rIns="65023" bIns="65023" anchor="ctr"/>
          <a:lstStyle/>
          <a:p>
            <a:pPr defTabSz="650240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6487099" y="-30594"/>
            <a:ext cx="5232521" cy="994481"/>
          </a:xfrm>
          <a:prstGeom prst="rect">
            <a:avLst/>
          </a:prstGeom>
          <a:solidFill>
            <a:srgbClr val="F5F5F5"/>
          </a:solidFill>
          <a:ln w="12700">
            <a:solidFill>
              <a:srgbClr val="74A510"/>
            </a:solidFill>
          </a:ln>
        </p:spPr>
        <p:txBody>
          <a:bodyPr lIns="65023" tIns="65023" rIns="65023" bIns="65023" anchor="ctr"/>
          <a:lstStyle/>
          <a:p>
            <a:pPr defTabSz="650240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6612047" y="-30593"/>
            <a:ext cx="4985175" cy="887380"/>
          </a:xfrm>
          <a:prstGeom prst="rect">
            <a:avLst/>
          </a:prstGeom>
          <a:solidFill>
            <a:srgbClr val="71685A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defTabSz="650240">
              <a:defRPr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xfrm>
            <a:off x="1484074" y="1461566"/>
            <a:ext cx="9990749" cy="1625601"/>
          </a:xfrm>
          <a:prstGeom prst="rect">
            <a:avLst/>
          </a:prstGeom>
        </p:spPr>
        <p:txBody>
          <a:bodyPr lIns="65023" tIns="65023" rIns="65023" bIns="65023" anchor="b"/>
          <a:lstStyle>
            <a:lvl1pPr algn="l" defTabSz="1300480">
              <a:defRPr sz="5600">
                <a:solidFill>
                  <a:srgbClr val="94C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Titeltekst</a:t>
            </a:r>
          </a:p>
        </p:txBody>
      </p:sp>
      <p:sp>
        <p:nvSpPr>
          <p:cNvPr id="169" name="Shape 169"/>
          <p:cNvSpPr>
            <a:spLocks noGrp="1"/>
          </p:cNvSpPr>
          <p:nvPr>
            <p:ph type="sldNum" sz="quarter" idx="2"/>
          </p:nvPr>
        </p:nvSpPr>
        <p:spPr>
          <a:xfrm>
            <a:off x="6612047" y="386896"/>
            <a:ext cx="367976" cy="3840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l" defTabSz="650240">
              <a:defRPr sz="1600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k.schrooten@ucll.be" TargetMode="External"/><Relationship Id="rId4" Type="http://schemas.openxmlformats.org/officeDocument/2006/relationships/hyperlink" Target="mailto:luk.bosman@telenet.be" TargetMode="Externa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ouverture (gesleept) 7.pdf"/>
          <p:cNvPicPr>
            <a:picLocks noChangeAspect="1"/>
          </p:cNvPicPr>
          <p:nvPr/>
        </p:nvPicPr>
        <p:blipFill>
          <a:blip r:embed="rId2">
            <a:alphaModFix amt="45714"/>
            <a:extLst/>
          </a:blip>
          <a:stretch>
            <a:fillRect/>
          </a:stretch>
        </p:blipFill>
        <p:spPr>
          <a:xfrm>
            <a:off x="-151154" y="0"/>
            <a:ext cx="13378826" cy="9879526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Shape 179"/>
          <p:cNvSpPr/>
          <p:nvPr/>
        </p:nvSpPr>
        <p:spPr>
          <a:xfrm>
            <a:off x="507239" y="2706161"/>
            <a:ext cx="12209929" cy="33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90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nl-BE" sz="13000" spc="600" dirty="0" smtClean="0">
                <a:solidFill>
                  <a:srgbClr val="366B84"/>
                </a:solidFill>
                <a:latin typeface="Avenir Light" charset="0"/>
                <a:ea typeface="Avenir Light" charset="0"/>
                <a:cs typeface="Avenir Light" charset="0"/>
              </a:rPr>
              <a:t>landkaARTen </a:t>
            </a:r>
            <a:r>
              <a:rPr lang="nl-BE" sz="8300" spc="600" dirty="0" smtClean="0">
                <a:solidFill>
                  <a:srgbClr val="366B84"/>
                </a:solidFill>
                <a:latin typeface="Avenir Light" charset="0"/>
                <a:ea typeface="Avenir Light" charset="0"/>
                <a:cs typeface="Avenir Light" charset="0"/>
              </a:rPr>
              <a:t>naar je hand zetten</a:t>
            </a:r>
          </a:p>
        </p:txBody>
      </p:sp>
    </p:spTree>
    <p:extLst>
      <p:ext uri="{BB962C8B-B14F-4D97-AF65-F5344CB8AC3E}">
        <p14:creationId xmlns:p14="http://schemas.microsoft.com/office/powerpoint/2010/main" val="3693976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Paar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4" y="346456"/>
            <a:ext cx="12311672" cy="9060688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41956" y="4667250"/>
            <a:ext cx="11997743" cy="10513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LAND ART</a:t>
            </a:r>
            <a:endParaRPr lang="nl-NL" sz="2800" dirty="0">
              <a:solidFill>
                <a:schemeClr val="bg1"/>
              </a:solidFill>
            </a:endParaRPr>
          </a:p>
          <a:p>
            <a:pPr algn="l"/>
            <a:r>
              <a:rPr lang="en-US" sz="2200" dirty="0" err="1">
                <a:solidFill>
                  <a:schemeClr val="bg1"/>
                </a:solidFill>
              </a:rPr>
              <a:t>E</a:t>
            </a:r>
            <a:r>
              <a:rPr lang="en-US" sz="2200" dirty="0" err="1" smtClean="0">
                <a:solidFill>
                  <a:schemeClr val="bg1"/>
                </a:solidFill>
              </a:rPr>
              <a:t>en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stroming</a:t>
            </a:r>
            <a:r>
              <a:rPr lang="en-US" sz="2200" dirty="0">
                <a:solidFill>
                  <a:schemeClr val="bg1"/>
                </a:solidFill>
              </a:rPr>
              <a:t> in de </a:t>
            </a:r>
            <a:r>
              <a:rPr lang="en-US" sz="2200" dirty="0" err="1">
                <a:solidFill>
                  <a:schemeClr val="bg1"/>
                </a:solidFill>
              </a:rPr>
              <a:t>beeldende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kunst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ontstaan</a:t>
            </a:r>
            <a:r>
              <a:rPr lang="en-US" sz="2200" dirty="0">
                <a:solidFill>
                  <a:schemeClr val="bg1"/>
                </a:solidFill>
              </a:rPr>
              <a:t> in de </a:t>
            </a:r>
            <a:r>
              <a:rPr lang="en-US" sz="2200" dirty="0" err="1">
                <a:solidFill>
                  <a:schemeClr val="bg1"/>
                </a:solidFill>
              </a:rPr>
              <a:t>jaren</a:t>
            </a:r>
            <a:r>
              <a:rPr lang="en-US" sz="2200" dirty="0">
                <a:solidFill>
                  <a:schemeClr val="bg1"/>
                </a:solidFill>
              </a:rPr>
              <a:t> 60 van de 20e </a:t>
            </a:r>
            <a:r>
              <a:rPr lang="en-US" sz="2200" dirty="0" err="1">
                <a:solidFill>
                  <a:schemeClr val="bg1"/>
                </a:solidFill>
              </a:rPr>
              <a:t>eeuw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waarbij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kunstenaars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kunstzinnig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bedoelde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ingrepen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aanbrengen</a:t>
            </a:r>
            <a:r>
              <a:rPr lang="en-US" sz="2200" dirty="0">
                <a:solidFill>
                  <a:schemeClr val="bg1"/>
                </a:solidFill>
              </a:rPr>
              <a:t> in </a:t>
            </a:r>
            <a:r>
              <a:rPr lang="en-US" sz="2200" dirty="0" err="1">
                <a:solidFill>
                  <a:schemeClr val="bg1"/>
                </a:solidFill>
              </a:rPr>
              <a:t>een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landschap</a:t>
            </a:r>
            <a:endParaRPr lang="nl-NL" sz="2200" dirty="0">
              <a:solidFill>
                <a:schemeClr val="bg1"/>
              </a:solidFill>
            </a:endParaRPr>
          </a:p>
          <a:p>
            <a:pPr lvl="1" algn="l"/>
            <a:r>
              <a:rPr lang="nl-NL" sz="2200" dirty="0">
                <a:solidFill>
                  <a:schemeClr val="bg1"/>
                </a:solidFill>
              </a:rPr>
              <a:t> </a:t>
            </a:r>
          </a:p>
          <a:p>
            <a:pPr algn="l"/>
            <a:r>
              <a:rPr lang="nl-NL" sz="2800" dirty="0" smtClean="0">
                <a:solidFill>
                  <a:schemeClr val="bg1"/>
                </a:solidFill>
              </a:rPr>
              <a:t>landkaart</a:t>
            </a:r>
            <a:endParaRPr lang="nl-NL" sz="2800" dirty="0">
              <a:solidFill>
                <a:schemeClr val="bg1"/>
              </a:solidFill>
            </a:endParaRPr>
          </a:p>
          <a:p>
            <a:pPr algn="l"/>
            <a:r>
              <a:rPr lang="en-US" sz="2200" dirty="0" err="1">
                <a:solidFill>
                  <a:schemeClr val="bg1"/>
                </a:solidFill>
              </a:rPr>
              <a:t>Kaart</a:t>
            </a:r>
            <a:r>
              <a:rPr lang="en-US" sz="2200" dirty="0">
                <a:solidFill>
                  <a:schemeClr val="bg1"/>
                </a:solidFill>
              </a:rPr>
              <a:t> die de </a:t>
            </a:r>
            <a:r>
              <a:rPr lang="en-US" sz="2200" dirty="0" err="1">
                <a:solidFill>
                  <a:schemeClr val="bg1"/>
                </a:solidFill>
              </a:rPr>
              <a:t>zichtbare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objecten</a:t>
            </a:r>
            <a:r>
              <a:rPr lang="en-US" sz="2200" dirty="0">
                <a:solidFill>
                  <a:schemeClr val="bg1"/>
                </a:solidFill>
              </a:rPr>
              <a:t> en </a:t>
            </a:r>
            <a:r>
              <a:rPr lang="en-US" sz="2200" dirty="0" err="1">
                <a:solidFill>
                  <a:schemeClr val="bg1"/>
                </a:solidFill>
              </a:rPr>
              <a:t>verschijnselen</a:t>
            </a:r>
            <a:r>
              <a:rPr lang="en-US" sz="2200" dirty="0">
                <a:solidFill>
                  <a:schemeClr val="bg1"/>
                </a:solidFill>
              </a:rPr>
              <a:t> in het </a:t>
            </a:r>
            <a:r>
              <a:rPr lang="en-US" sz="2200" dirty="0" err="1">
                <a:solidFill>
                  <a:schemeClr val="bg1"/>
                </a:solidFill>
              </a:rPr>
              <a:t>terrein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zoals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reliëf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waterlopen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nederzettingen</a:t>
            </a:r>
            <a:r>
              <a:rPr lang="en-US" sz="2200" dirty="0">
                <a:solidFill>
                  <a:schemeClr val="bg1"/>
                </a:solidFill>
              </a:rPr>
              <a:t> en </a:t>
            </a:r>
            <a:r>
              <a:rPr lang="en-US" sz="2200" dirty="0" err="1">
                <a:solidFill>
                  <a:schemeClr val="bg1"/>
                </a:solidFill>
              </a:rPr>
              <a:t>wegen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weergeeft</a:t>
            </a:r>
            <a:endParaRPr lang="nl-NL" sz="2200" dirty="0">
              <a:solidFill>
                <a:schemeClr val="bg1"/>
              </a:solidFill>
            </a:endParaRPr>
          </a:p>
          <a:p>
            <a:pPr algn="l"/>
            <a:r>
              <a:rPr lang="en-US" sz="2200" dirty="0">
                <a:solidFill>
                  <a:schemeClr val="bg1"/>
                </a:solidFill>
              </a:rPr>
              <a:t> </a:t>
            </a:r>
            <a:endParaRPr lang="nl-NL" sz="2200" dirty="0">
              <a:solidFill>
                <a:schemeClr val="bg1"/>
              </a:solidFill>
            </a:endParaRPr>
          </a:p>
          <a:p>
            <a:pPr algn="l"/>
            <a:r>
              <a:rPr lang="nl-NL" sz="2800" dirty="0" err="1" smtClean="0">
                <a:solidFill>
                  <a:schemeClr val="bg1"/>
                </a:solidFill>
              </a:rPr>
              <a:t>landkaART</a:t>
            </a:r>
            <a:endParaRPr lang="nl-NL" sz="2800" dirty="0">
              <a:solidFill>
                <a:schemeClr val="bg1"/>
              </a:solidFill>
            </a:endParaRPr>
          </a:p>
          <a:p>
            <a:pPr algn="l"/>
            <a:r>
              <a:rPr lang="nl-NL" sz="2200" dirty="0" smtClean="0">
                <a:solidFill>
                  <a:schemeClr val="bg1"/>
                </a:solidFill>
              </a:rPr>
              <a:t>Kunstzinnige kaart </a:t>
            </a:r>
            <a:r>
              <a:rPr lang="nl-NL" sz="2200" dirty="0">
                <a:solidFill>
                  <a:schemeClr val="bg1"/>
                </a:solidFill>
              </a:rPr>
              <a:t>die artistieke </a:t>
            </a:r>
            <a:r>
              <a:rPr lang="nl-NL" sz="2200" dirty="0" smtClean="0">
                <a:solidFill>
                  <a:schemeClr val="bg1"/>
                </a:solidFill>
              </a:rPr>
              <a:t>doelen en leerprocessen </a:t>
            </a:r>
            <a:r>
              <a:rPr lang="nl-NL" sz="2200" dirty="0">
                <a:solidFill>
                  <a:schemeClr val="bg1"/>
                </a:solidFill>
              </a:rPr>
              <a:t>zichtbaar maakt en </a:t>
            </a:r>
            <a:r>
              <a:rPr lang="nl-NL" sz="2200" dirty="0" smtClean="0">
                <a:solidFill>
                  <a:schemeClr val="bg1"/>
                </a:solidFill>
              </a:rPr>
              <a:t>zo leraar/kunstenaars </a:t>
            </a:r>
            <a:r>
              <a:rPr lang="nl-NL" sz="2200" smtClean="0">
                <a:solidFill>
                  <a:schemeClr val="bg1"/>
                </a:solidFill>
              </a:rPr>
              <a:t>een vocabularium voor </a:t>
            </a:r>
            <a:r>
              <a:rPr lang="nl-NL" sz="2200" dirty="0" smtClean="0">
                <a:solidFill>
                  <a:schemeClr val="bg1"/>
                </a:solidFill>
              </a:rPr>
              <a:t>leerdoelen en competenties geeft</a:t>
            </a:r>
            <a:endParaRPr lang="nl-NL" sz="2200" dirty="0">
              <a:solidFill>
                <a:schemeClr val="bg1"/>
              </a:solidFill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NL" sz="5120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algn="ctr"/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marL="650230" indent="-650230">
              <a:buFontTx/>
              <a:buChar char="-"/>
            </a:pPr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marL="650230" indent="-650230">
              <a:buFontTx/>
              <a:buChar char="-"/>
            </a:pPr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95897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Paar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4" y="346456"/>
            <a:ext cx="12311672" cy="9060688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1165807" y="2266950"/>
            <a:ext cx="11026194" cy="10791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512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Mogelijke gebruiksaanwijzing</a:t>
            </a:r>
          </a:p>
          <a:p>
            <a:pPr algn="l"/>
            <a:endParaRPr lang="nl-BE" sz="280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pPr marL="914400" indent="-914400" algn="l">
              <a:buAutoNum type="arabicPeriod"/>
            </a:pP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Bepaal zelf/ als team/ als academie welke doelen je per artistieke competentie belangrijk vindt.</a:t>
            </a:r>
          </a:p>
          <a:p>
            <a:pPr marL="914400" indent="-914400" algn="l">
              <a:buAutoNum type="arabicPeriod"/>
            </a:pP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Typ deze woorden in de aanklikbare velden in de landkaARTen</a:t>
            </a:r>
          </a:p>
          <a:p>
            <a:pPr marL="914400" indent="-914400" algn="l">
              <a:buAutoNum type="arabicPeriod"/>
            </a:pP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Bewaar als pfd</a:t>
            </a:r>
          </a:p>
          <a:p>
            <a:pPr marL="914400" indent="-914400" algn="l">
              <a:buAutoNum type="arabicPeriod"/>
            </a:pP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Druk af en hang op in de klas </a:t>
            </a:r>
          </a:p>
          <a:p>
            <a:pPr marL="914400" indent="-914400" algn="l">
              <a:buAutoNum type="arabicPeriod"/>
            </a:pP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Mail je landkaARTen naar </a:t>
            </a: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  <a:hlinkClick r:id="rId3"/>
              </a:rPr>
              <a:t>erik.schrooten@ucll.be</a:t>
            </a: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 en </a:t>
            </a: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  <a:hlinkClick r:id="rId4"/>
              </a:rPr>
              <a:t>luk.bosman@telenet.be</a:t>
            </a:r>
            <a:r>
              <a:rPr lang="nl-BE" sz="2800" dirty="0" smtClean="0">
                <a:solidFill>
                  <a:schemeClr val="bg1"/>
                </a:solidFill>
                <a:latin typeface="Lantinghei SC Extralight"/>
                <a:cs typeface="Lantinghei SC Extralight"/>
              </a:rPr>
              <a:t> zodat wij ze met andere academies kunnen delen via de blog/ website. </a:t>
            </a:r>
            <a:endParaRPr lang="nl-BE" sz="280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BE" sz="5120" dirty="0">
              <a:solidFill>
                <a:schemeClr val="bg1"/>
              </a:solidFill>
              <a:latin typeface="Lantinghei SC Extralight"/>
              <a:cs typeface="Lantinghei SC Extralight"/>
            </a:endParaRPr>
          </a:p>
          <a:p>
            <a:endParaRPr lang="nl-NL" sz="5120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algn="ctr"/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marL="650230" indent="-650230">
              <a:buFontTx/>
              <a:buChar char="-"/>
            </a:pPr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pPr marL="650230" indent="-650230">
              <a:buFontTx/>
              <a:buChar char="-"/>
            </a:pPr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  <a:p>
            <a:endParaRPr lang="nl-NL" sz="3982" dirty="0">
              <a:solidFill>
                <a:schemeClr val="bg1"/>
              </a:solidFill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90279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" y="501218"/>
            <a:ext cx="12384000" cy="8751164"/>
          </a:xfrm>
          <a:prstGeom prst="rect">
            <a:avLst/>
          </a:prstGeom>
        </p:spPr>
      </p:pic>
      <p:sp>
        <p:nvSpPr>
          <p:cNvPr id="4" name="Shape 183"/>
          <p:cNvSpPr/>
          <p:nvPr/>
        </p:nvSpPr>
        <p:spPr>
          <a:xfrm rot="16199099">
            <a:off x="9016692" y="2905707"/>
            <a:ext cx="1870519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5" name="Shape 184"/>
          <p:cNvSpPr/>
          <p:nvPr/>
        </p:nvSpPr>
        <p:spPr>
          <a:xfrm>
            <a:off x="7964081" y="2490332"/>
            <a:ext cx="187216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techniek</a:t>
            </a:r>
            <a:endParaRPr dirty="0"/>
          </a:p>
        </p:txBody>
      </p:sp>
      <p:sp>
        <p:nvSpPr>
          <p:cNvPr id="6" name="Shape 185"/>
          <p:cNvSpPr/>
          <p:nvPr/>
        </p:nvSpPr>
        <p:spPr>
          <a:xfrm rot="16199099">
            <a:off x="11566031" y="5602836"/>
            <a:ext cx="1373773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kwaliteit</a:t>
            </a:r>
            <a:endParaRPr dirty="0"/>
          </a:p>
        </p:txBody>
      </p:sp>
      <p:sp>
        <p:nvSpPr>
          <p:cNvPr id="7" name="Shape 186"/>
          <p:cNvSpPr/>
          <p:nvPr/>
        </p:nvSpPr>
        <p:spPr>
          <a:xfrm rot="16199099">
            <a:off x="11140538" y="6799579"/>
            <a:ext cx="1459117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kwaliteit</a:t>
            </a:r>
            <a:endParaRPr dirty="0"/>
          </a:p>
        </p:txBody>
      </p:sp>
      <p:sp>
        <p:nvSpPr>
          <p:cNvPr id="9" name="Shape 188"/>
          <p:cNvSpPr/>
          <p:nvPr/>
        </p:nvSpPr>
        <p:spPr>
          <a:xfrm>
            <a:off x="6548144" y="8780647"/>
            <a:ext cx="168287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kwaliteit</a:t>
            </a:r>
            <a:endParaRPr dirty="0"/>
          </a:p>
        </p:txBody>
      </p:sp>
      <p:sp>
        <p:nvSpPr>
          <p:cNvPr id="10" name="Shape 189"/>
          <p:cNvSpPr/>
          <p:nvPr/>
        </p:nvSpPr>
        <p:spPr>
          <a:xfrm>
            <a:off x="1563133" y="8281687"/>
            <a:ext cx="2795089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vakkennis</a:t>
            </a:r>
            <a:endParaRPr dirty="0"/>
          </a:p>
        </p:txBody>
      </p:sp>
      <p:sp>
        <p:nvSpPr>
          <p:cNvPr id="11" name="Shape 190"/>
          <p:cNvSpPr/>
          <p:nvPr/>
        </p:nvSpPr>
        <p:spPr>
          <a:xfrm>
            <a:off x="1499973" y="7126083"/>
            <a:ext cx="2021181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vakkennis</a:t>
            </a:r>
            <a:endParaRPr dirty="0"/>
          </a:p>
        </p:txBody>
      </p:sp>
      <p:sp>
        <p:nvSpPr>
          <p:cNvPr id="12" name="Shape 191"/>
          <p:cNvSpPr/>
          <p:nvPr/>
        </p:nvSpPr>
        <p:spPr>
          <a:xfrm>
            <a:off x="8001154" y="6992955"/>
            <a:ext cx="202118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kwaliteit</a:t>
            </a:r>
            <a:endParaRPr dirty="0"/>
          </a:p>
        </p:txBody>
      </p:sp>
      <p:sp>
        <p:nvSpPr>
          <p:cNvPr id="14" name="Shape 194"/>
          <p:cNvSpPr/>
          <p:nvPr/>
        </p:nvSpPr>
        <p:spPr>
          <a:xfrm>
            <a:off x="4186417" y="2374438"/>
            <a:ext cx="2039581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15" name="Shape 195"/>
          <p:cNvSpPr/>
          <p:nvPr/>
        </p:nvSpPr>
        <p:spPr>
          <a:xfrm rot="16199099">
            <a:off x="5378998" y="1135124"/>
            <a:ext cx="1585327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werkhouding</a:t>
            </a:r>
            <a:endParaRPr dirty="0"/>
          </a:p>
        </p:txBody>
      </p:sp>
      <p:sp>
        <p:nvSpPr>
          <p:cNvPr id="16" name="Shape 198"/>
          <p:cNvSpPr/>
          <p:nvPr/>
        </p:nvSpPr>
        <p:spPr>
          <a:xfrm rot="16199099">
            <a:off x="129308" y="3856385"/>
            <a:ext cx="152978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17" name="Shape 199"/>
          <p:cNvSpPr/>
          <p:nvPr/>
        </p:nvSpPr>
        <p:spPr>
          <a:xfrm rot="16199099">
            <a:off x="8973656" y="5913843"/>
            <a:ext cx="1930536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kwaliteit</a:t>
            </a:r>
            <a:endParaRPr dirty="0"/>
          </a:p>
        </p:txBody>
      </p:sp>
      <p:sp>
        <p:nvSpPr>
          <p:cNvPr id="18" name="Shape 201"/>
          <p:cNvSpPr/>
          <p:nvPr/>
        </p:nvSpPr>
        <p:spPr>
          <a:xfrm>
            <a:off x="2431757" y="4178193"/>
            <a:ext cx="2305413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19" name="Shape 203"/>
          <p:cNvSpPr/>
          <p:nvPr/>
        </p:nvSpPr>
        <p:spPr>
          <a:xfrm>
            <a:off x="2431757" y="3218759"/>
            <a:ext cx="2305413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werkhouding</a:t>
            </a:r>
            <a:endParaRPr dirty="0"/>
          </a:p>
        </p:txBody>
      </p:sp>
      <p:sp>
        <p:nvSpPr>
          <p:cNvPr id="20" name="Shape 206"/>
          <p:cNvSpPr/>
          <p:nvPr/>
        </p:nvSpPr>
        <p:spPr>
          <a:xfrm>
            <a:off x="6704155" y="8325019"/>
            <a:ext cx="431028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kwaliteit</a:t>
            </a:r>
            <a:endParaRPr dirty="0"/>
          </a:p>
        </p:txBody>
      </p:sp>
      <p:sp>
        <p:nvSpPr>
          <p:cNvPr id="21" name="Shape 207"/>
          <p:cNvSpPr/>
          <p:nvPr/>
        </p:nvSpPr>
        <p:spPr>
          <a:xfrm>
            <a:off x="6596086" y="6174516"/>
            <a:ext cx="247272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kwaliteit</a:t>
            </a:r>
            <a:endParaRPr dirty="0"/>
          </a:p>
        </p:txBody>
      </p:sp>
      <p:sp>
        <p:nvSpPr>
          <p:cNvPr id="22" name="Shape 208"/>
          <p:cNvSpPr/>
          <p:nvPr/>
        </p:nvSpPr>
        <p:spPr>
          <a:xfrm>
            <a:off x="324128" y="613260"/>
            <a:ext cx="2203758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23" name="Shape 209"/>
          <p:cNvSpPr/>
          <p:nvPr/>
        </p:nvSpPr>
        <p:spPr>
          <a:xfrm>
            <a:off x="311430" y="1104153"/>
            <a:ext cx="2216456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25" name="Shape 209"/>
          <p:cNvSpPr/>
          <p:nvPr/>
        </p:nvSpPr>
        <p:spPr>
          <a:xfrm>
            <a:off x="319449" y="2238329"/>
            <a:ext cx="2216456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26" name="Shape 209"/>
          <p:cNvSpPr/>
          <p:nvPr/>
        </p:nvSpPr>
        <p:spPr>
          <a:xfrm>
            <a:off x="322657" y="2719322"/>
            <a:ext cx="2216456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werkhouding</a:t>
            </a:r>
            <a:endParaRPr dirty="0"/>
          </a:p>
        </p:txBody>
      </p:sp>
      <p:sp>
        <p:nvSpPr>
          <p:cNvPr id="27" name="Shape 195"/>
          <p:cNvSpPr/>
          <p:nvPr/>
        </p:nvSpPr>
        <p:spPr>
          <a:xfrm rot="16199099">
            <a:off x="1490142" y="3717400"/>
            <a:ext cx="1751043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werkhouding</a:t>
            </a:r>
            <a:endParaRPr dirty="0"/>
          </a:p>
        </p:txBody>
      </p:sp>
      <p:sp>
        <p:nvSpPr>
          <p:cNvPr id="28" name="Shape 189"/>
          <p:cNvSpPr/>
          <p:nvPr/>
        </p:nvSpPr>
        <p:spPr>
          <a:xfrm>
            <a:off x="1568186" y="8750448"/>
            <a:ext cx="2795089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vakkennis</a:t>
            </a:r>
            <a:endParaRPr dirty="0"/>
          </a:p>
        </p:txBody>
      </p:sp>
      <p:sp>
        <p:nvSpPr>
          <p:cNvPr id="29" name="Shape 190"/>
          <p:cNvSpPr/>
          <p:nvPr/>
        </p:nvSpPr>
        <p:spPr>
          <a:xfrm>
            <a:off x="1339098" y="6169060"/>
            <a:ext cx="326093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vakkennis</a:t>
            </a:r>
            <a:endParaRPr dirty="0"/>
          </a:p>
        </p:txBody>
      </p:sp>
      <p:sp>
        <p:nvSpPr>
          <p:cNvPr id="30" name="Shape 184"/>
          <p:cNvSpPr/>
          <p:nvPr/>
        </p:nvSpPr>
        <p:spPr>
          <a:xfrm>
            <a:off x="7951804" y="3213877"/>
            <a:ext cx="187216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1" name="Shape 184"/>
          <p:cNvSpPr/>
          <p:nvPr/>
        </p:nvSpPr>
        <p:spPr>
          <a:xfrm>
            <a:off x="10114295" y="2737174"/>
            <a:ext cx="259236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2" name="Shape 184"/>
          <p:cNvSpPr/>
          <p:nvPr/>
        </p:nvSpPr>
        <p:spPr>
          <a:xfrm>
            <a:off x="10795407" y="3201599"/>
            <a:ext cx="189352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3" name="Shape 183"/>
          <p:cNvSpPr/>
          <p:nvPr/>
        </p:nvSpPr>
        <p:spPr>
          <a:xfrm rot="16199099">
            <a:off x="8423850" y="934382"/>
            <a:ext cx="114199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4" name="Shape 184"/>
          <p:cNvSpPr/>
          <p:nvPr/>
        </p:nvSpPr>
        <p:spPr>
          <a:xfrm>
            <a:off x="6864056" y="1718760"/>
            <a:ext cx="187216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5" name="Shape 184"/>
          <p:cNvSpPr/>
          <p:nvPr/>
        </p:nvSpPr>
        <p:spPr>
          <a:xfrm>
            <a:off x="6743437" y="1117101"/>
            <a:ext cx="135739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6" name="Shape 184"/>
          <p:cNvSpPr/>
          <p:nvPr/>
        </p:nvSpPr>
        <p:spPr>
          <a:xfrm>
            <a:off x="6744158" y="619752"/>
            <a:ext cx="135739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  <p:sp>
        <p:nvSpPr>
          <p:cNvPr id="37" name="Shape 184"/>
          <p:cNvSpPr/>
          <p:nvPr/>
        </p:nvSpPr>
        <p:spPr>
          <a:xfrm>
            <a:off x="8879647" y="3999716"/>
            <a:ext cx="3761608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dirty="0" smtClean="0"/>
              <a:t>techniek</a:t>
            </a:r>
            <a:endParaRPr dirty="0"/>
          </a:p>
        </p:txBody>
      </p:sp>
      <p:sp>
        <p:nvSpPr>
          <p:cNvPr id="38" name="Shape 185"/>
          <p:cNvSpPr/>
          <p:nvPr/>
        </p:nvSpPr>
        <p:spPr>
          <a:xfrm rot="16199099">
            <a:off x="9838928" y="6144085"/>
            <a:ext cx="2281488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kwaliteit</a:t>
            </a:r>
            <a:endParaRPr dirty="0"/>
          </a:p>
        </p:txBody>
      </p:sp>
      <p:sp>
        <p:nvSpPr>
          <p:cNvPr id="39" name="Shape 190"/>
          <p:cNvSpPr/>
          <p:nvPr/>
        </p:nvSpPr>
        <p:spPr>
          <a:xfrm>
            <a:off x="4191354" y="6559511"/>
            <a:ext cx="1832419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rtl="1"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vakkennis</a:t>
            </a:r>
            <a:endParaRPr dirty="0"/>
          </a:p>
        </p:txBody>
      </p:sp>
      <p:sp>
        <p:nvSpPr>
          <p:cNvPr id="40" name="Shape 183"/>
          <p:cNvSpPr/>
          <p:nvPr/>
        </p:nvSpPr>
        <p:spPr>
          <a:xfrm rot="16199099">
            <a:off x="7385005" y="3990739"/>
            <a:ext cx="1321818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00" b="1" spc="-27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nl-BE" smtClean="0"/>
              <a:t>techniek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1534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" y="517004"/>
            <a:ext cx="12384000" cy="875116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690064" y="3468187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560911" y="2435020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701036" y="2788446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624080" y="1325283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3626070" y="2063310"/>
            <a:ext cx="25477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510803" y="1659170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875631" y="4591839"/>
            <a:ext cx="1847011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68578" y="720124"/>
            <a:ext cx="25477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experimenteren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816436" y="4362696"/>
            <a:ext cx="1897770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8614972" y="4474543"/>
            <a:ext cx="25477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8005666" y="750435"/>
            <a:ext cx="177845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9758783" y="1702599"/>
            <a:ext cx="254770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5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146692" y="753574"/>
            <a:ext cx="15725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8767371" y="6762272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10396387" y="8021223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8614106" y="7347107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8356240" y="5986537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10728663" y="7107705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8001078" y="8265368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4418180" y="5960395"/>
            <a:ext cx="1429759" cy="338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1834201" y="8860866"/>
            <a:ext cx="1983945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347872" y="6181304"/>
            <a:ext cx="15620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347872" y="6784248"/>
            <a:ext cx="219067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1387366" y="7687798"/>
            <a:ext cx="1986455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29" name="Tekstvak 28"/>
          <p:cNvSpPr txBox="1"/>
          <p:nvPr/>
        </p:nvSpPr>
        <p:spPr>
          <a:xfrm>
            <a:off x="2724921" y="7218293"/>
            <a:ext cx="2186450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4129800" y="6553199"/>
            <a:ext cx="25477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nl-NL" sz="15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</a:t>
            </a:r>
            <a:r>
              <a:rPr lang="nl-BE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ëren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6997778" y="7071568"/>
            <a:ext cx="1532586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inleven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9669072" y="2937843"/>
            <a:ext cx="2547708" cy="333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NL" sz="15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kumimoji="0" lang="nl-NL" sz="150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Helvetica Light"/>
              </a:rPr>
              <a:t>ersoonlijke wijze</a:t>
            </a:r>
            <a:endParaRPr kumimoji="0" lang="nl-NL" sz="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charset="0"/>
              <a:ea typeface="Arial" charset="0"/>
              <a:cs typeface="Arial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007052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" y="496914"/>
            <a:ext cx="12384000" cy="8759772"/>
          </a:xfrm>
          <a:prstGeom prst="rect">
            <a:avLst/>
          </a:prstGeom>
        </p:spPr>
      </p:pic>
      <p:sp>
        <p:nvSpPr>
          <p:cNvPr id="3" name="Shape 251"/>
          <p:cNvSpPr/>
          <p:nvPr/>
        </p:nvSpPr>
        <p:spPr>
          <a:xfrm>
            <a:off x="728467" y="3393294"/>
            <a:ext cx="328874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4" name="Shape 251"/>
          <p:cNvSpPr/>
          <p:nvPr/>
        </p:nvSpPr>
        <p:spPr>
          <a:xfrm>
            <a:off x="3887677" y="2812523"/>
            <a:ext cx="189243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5" name="Shape 251"/>
          <p:cNvSpPr/>
          <p:nvPr/>
        </p:nvSpPr>
        <p:spPr>
          <a:xfrm>
            <a:off x="3273958" y="757176"/>
            <a:ext cx="2970324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6" name="Shape 251"/>
          <p:cNvSpPr/>
          <p:nvPr/>
        </p:nvSpPr>
        <p:spPr>
          <a:xfrm>
            <a:off x="946771" y="975485"/>
            <a:ext cx="221655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7" name="Shape 251"/>
          <p:cNvSpPr/>
          <p:nvPr/>
        </p:nvSpPr>
        <p:spPr>
          <a:xfrm>
            <a:off x="4097753" y="1646874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8" name="Shape 251"/>
          <p:cNvSpPr/>
          <p:nvPr/>
        </p:nvSpPr>
        <p:spPr>
          <a:xfrm>
            <a:off x="1729367" y="2590095"/>
            <a:ext cx="201884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9" name="Shape 251"/>
          <p:cNvSpPr/>
          <p:nvPr/>
        </p:nvSpPr>
        <p:spPr>
          <a:xfrm>
            <a:off x="1881767" y="4052319"/>
            <a:ext cx="328874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sz="2000" dirty="0" smtClean="0">
                <a:solidFill>
                  <a:srgbClr val="DB3514"/>
                </a:solidFill>
              </a:rPr>
              <a:t>raken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0" name="Shape 251"/>
          <p:cNvSpPr/>
          <p:nvPr/>
        </p:nvSpPr>
        <p:spPr>
          <a:xfrm>
            <a:off x="10115485" y="946732"/>
            <a:ext cx="2311290" cy="451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1" name="Shape 251"/>
          <p:cNvSpPr/>
          <p:nvPr/>
        </p:nvSpPr>
        <p:spPr>
          <a:xfrm>
            <a:off x="6820702" y="790135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2" name="Shape 251"/>
          <p:cNvSpPr/>
          <p:nvPr/>
        </p:nvSpPr>
        <p:spPr>
          <a:xfrm>
            <a:off x="8097226" y="1239098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3" name="Shape 251"/>
          <p:cNvSpPr/>
          <p:nvPr/>
        </p:nvSpPr>
        <p:spPr>
          <a:xfrm>
            <a:off x="7409364" y="2627178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4" name="Shape 251"/>
          <p:cNvSpPr/>
          <p:nvPr/>
        </p:nvSpPr>
        <p:spPr>
          <a:xfrm>
            <a:off x="9950732" y="2779578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5" name="Shape 251"/>
          <p:cNvSpPr/>
          <p:nvPr/>
        </p:nvSpPr>
        <p:spPr>
          <a:xfrm>
            <a:off x="7343460" y="3640433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6" name="Shape 251"/>
          <p:cNvSpPr/>
          <p:nvPr/>
        </p:nvSpPr>
        <p:spPr>
          <a:xfrm>
            <a:off x="7191060" y="5279073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7" name="Shape 251"/>
          <p:cNvSpPr/>
          <p:nvPr/>
        </p:nvSpPr>
        <p:spPr>
          <a:xfrm>
            <a:off x="10004280" y="5416715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8" name="Shape 251"/>
          <p:cNvSpPr/>
          <p:nvPr/>
        </p:nvSpPr>
        <p:spPr>
          <a:xfrm>
            <a:off x="8443213" y="6000571"/>
            <a:ext cx="3518128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19" name="Shape 251"/>
          <p:cNvSpPr/>
          <p:nvPr/>
        </p:nvSpPr>
        <p:spPr>
          <a:xfrm>
            <a:off x="7140260" y="7520456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0" name="Shape 251"/>
          <p:cNvSpPr/>
          <p:nvPr/>
        </p:nvSpPr>
        <p:spPr>
          <a:xfrm>
            <a:off x="9884834" y="7936466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1" name="Shape 251"/>
          <p:cNvSpPr/>
          <p:nvPr/>
        </p:nvSpPr>
        <p:spPr>
          <a:xfrm>
            <a:off x="8257859" y="8583141"/>
            <a:ext cx="400828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kwaliteit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2" name="Shape 251"/>
          <p:cNvSpPr/>
          <p:nvPr/>
        </p:nvSpPr>
        <p:spPr>
          <a:xfrm>
            <a:off x="1152736" y="5456874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3" name="Shape 251"/>
          <p:cNvSpPr/>
          <p:nvPr/>
        </p:nvSpPr>
        <p:spPr>
          <a:xfrm>
            <a:off x="3587018" y="5914073"/>
            <a:ext cx="1965287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r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4" name="Shape 251"/>
          <p:cNvSpPr/>
          <p:nvPr/>
        </p:nvSpPr>
        <p:spPr>
          <a:xfrm>
            <a:off x="683186" y="6066473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5" name="Shape 251"/>
          <p:cNvSpPr/>
          <p:nvPr/>
        </p:nvSpPr>
        <p:spPr>
          <a:xfrm>
            <a:off x="1066244" y="8492515"/>
            <a:ext cx="2998568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6" name="Shape 251"/>
          <p:cNvSpPr/>
          <p:nvPr/>
        </p:nvSpPr>
        <p:spPr>
          <a:xfrm>
            <a:off x="3821794" y="8661385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7" name="Shape 251"/>
          <p:cNvSpPr/>
          <p:nvPr/>
        </p:nvSpPr>
        <p:spPr>
          <a:xfrm>
            <a:off x="1906502" y="6523673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codes</a:t>
            </a:r>
            <a:endParaRPr sz="2000" dirty="0">
              <a:solidFill>
                <a:srgbClr val="DB3514"/>
              </a:solidFill>
            </a:endParaRPr>
          </a:p>
        </p:txBody>
      </p:sp>
      <p:sp>
        <p:nvSpPr>
          <p:cNvPr id="28" name="Shape 251"/>
          <p:cNvSpPr/>
          <p:nvPr/>
        </p:nvSpPr>
        <p:spPr>
          <a:xfrm>
            <a:off x="8795032" y="3224078"/>
            <a:ext cx="231129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ED3F23"/>
                </a:solidFill>
                <a:latin typeface="Cooper Black"/>
                <a:ea typeface="Cooper Black"/>
                <a:cs typeface="Cooper Black"/>
                <a:sym typeface="Cooper Black"/>
              </a:defRPr>
            </a:pPr>
            <a:r>
              <a:rPr lang="nl-BE" sz="2000" dirty="0" smtClean="0">
                <a:solidFill>
                  <a:srgbClr val="DB3514"/>
                </a:solidFill>
              </a:rPr>
              <a:t>oeuvre</a:t>
            </a:r>
            <a:endParaRPr sz="2000" dirty="0">
              <a:solidFill>
                <a:srgbClr val="DB35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1049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" y="491718"/>
            <a:ext cx="12384000" cy="877016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 rot="20708727">
            <a:off x="3251731" y="3793019"/>
            <a:ext cx="174964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feedback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4" name="Tekstvak 3"/>
          <p:cNvSpPr txBox="1"/>
          <p:nvPr/>
        </p:nvSpPr>
        <p:spPr>
          <a:xfrm rot="20708727">
            <a:off x="3699908" y="1880658"/>
            <a:ext cx="2163765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feedback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5" name="Tekstvak 4"/>
          <p:cNvSpPr txBox="1"/>
          <p:nvPr/>
        </p:nvSpPr>
        <p:spPr>
          <a:xfrm rot="20708727">
            <a:off x="3122936" y="822138"/>
            <a:ext cx="1542861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feedback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6" name="Tekstvak 5"/>
          <p:cNvSpPr txBox="1"/>
          <p:nvPr/>
        </p:nvSpPr>
        <p:spPr>
          <a:xfrm rot="20708727">
            <a:off x="992489" y="1918493"/>
            <a:ext cx="1542861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feedback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7" name="Tekstvak 6"/>
          <p:cNvSpPr txBox="1"/>
          <p:nvPr/>
        </p:nvSpPr>
        <p:spPr>
          <a:xfrm rot="20708727">
            <a:off x="1332048" y="5386298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samenwerken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8" name="Tekstvak 7"/>
          <p:cNvSpPr txBox="1"/>
          <p:nvPr/>
        </p:nvSpPr>
        <p:spPr>
          <a:xfrm rot="20708727">
            <a:off x="488067" y="6833476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samenwerken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9" name="Tekstvak 8"/>
          <p:cNvSpPr txBox="1"/>
          <p:nvPr/>
        </p:nvSpPr>
        <p:spPr>
          <a:xfrm rot="20708727">
            <a:off x="4228700" y="6101956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samenwerken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0" name="Tekstvak 9"/>
          <p:cNvSpPr txBox="1"/>
          <p:nvPr/>
        </p:nvSpPr>
        <p:spPr>
          <a:xfrm rot="20708727">
            <a:off x="4488984" y="8350562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samenwerken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1" name="Tekstvak 10"/>
          <p:cNvSpPr txBox="1"/>
          <p:nvPr/>
        </p:nvSpPr>
        <p:spPr>
          <a:xfrm rot="20708727">
            <a:off x="7150577" y="6827170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respect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2" name="Tekstvak 11"/>
          <p:cNvSpPr txBox="1"/>
          <p:nvPr/>
        </p:nvSpPr>
        <p:spPr>
          <a:xfrm rot="20708727">
            <a:off x="7069647" y="5787698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respect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3" name="Tekstvak 12"/>
          <p:cNvSpPr txBox="1"/>
          <p:nvPr/>
        </p:nvSpPr>
        <p:spPr>
          <a:xfrm rot="20708727">
            <a:off x="9910595" y="5220268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respect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4" name="Tekstvak 13"/>
          <p:cNvSpPr txBox="1"/>
          <p:nvPr/>
        </p:nvSpPr>
        <p:spPr>
          <a:xfrm rot="20708727">
            <a:off x="11021538" y="5808749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respect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5" name="Tekstvak 14"/>
          <p:cNvSpPr txBox="1"/>
          <p:nvPr/>
        </p:nvSpPr>
        <p:spPr>
          <a:xfrm rot="20708727">
            <a:off x="9998878" y="3411645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</a:t>
            </a:r>
            <a:r>
              <a:rPr kumimoji="0" lang="nl-NL" sz="1700" b="1" i="0" u="none" strike="noStrike" cap="none" spc="0" normalizeH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 maken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6" name="Tekstvak 15"/>
          <p:cNvSpPr txBox="1"/>
          <p:nvPr/>
        </p:nvSpPr>
        <p:spPr>
          <a:xfrm rot="20708727">
            <a:off x="8410765" y="3283436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</a:t>
            </a:r>
            <a:r>
              <a:rPr kumimoji="0" lang="nl-NL" sz="1700" b="1" i="0" u="none" strike="noStrike" cap="none" spc="0" normalizeH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 maken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7" name="Tekstvak 16"/>
          <p:cNvSpPr txBox="1"/>
          <p:nvPr/>
        </p:nvSpPr>
        <p:spPr>
          <a:xfrm rot="20708727">
            <a:off x="7347215" y="1089119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</a:t>
            </a:r>
            <a:r>
              <a:rPr kumimoji="0" lang="nl-NL" sz="1700" b="1" i="0" u="none" strike="noStrike" cap="none" spc="0" normalizeH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 maken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  <p:sp>
        <p:nvSpPr>
          <p:cNvPr id="18" name="Tekstvak 17"/>
          <p:cNvSpPr txBox="1"/>
          <p:nvPr/>
        </p:nvSpPr>
        <p:spPr>
          <a:xfrm rot="20708727">
            <a:off x="10655774" y="2213094"/>
            <a:ext cx="1922527" cy="3642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700" b="1" i="0" u="none" strike="noStrike" cap="none" spc="0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samen</a:t>
            </a:r>
            <a:r>
              <a:rPr kumimoji="0" lang="nl-NL" sz="1700" b="1" i="0" u="none" strike="noStrike" cap="none" spc="0" normalizeH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American Typewriter" charset="0"/>
                <a:ea typeface="American Typewriter" charset="0"/>
                <a:cs typeface="American Typewriter" charset="0"/>
                <a:sym typeface="Helvetica Light"/>
              </a:rPr>
              <a:t> maken</a:t>
            </a:r>
            <a:endParaRPr kumimoji="0" lang="nl-NL" sz="17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American Typewriter" charset="0"/>
              <a:ea typeface="American Typewriter" charset="0"/>
              <a:cs typeface="American Typewriter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727308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" y="501218"/>
            <a:ext cx="12384000" cy="8751164"/>
          </a:xfrm>
          <a:prstGeom prst="rect">
            <a:avLst/>
          </a:prstGeom>
        </p:spPr>
      </p:pic>
      <p:sp>
        <p:nvSpPr>
          <p:cNvPr id="3" name="Shape 242"/>
          <p:cNvSpPr/>
          <p:nvPr/>
        </p:nvSpPr>
        <p:spPr>
          <a:xfrm rot="20668535">
            <a:off x="8412676" y="2724352"/>
            <a:ext cx="214644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benoemen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hape 242"/>
          <p:cNvSpPr/>
          <p:nvPr/>
        </p:nvSpPr>
        <p:spPr>
          <a:xfrm>
            <a:off x="8785792" y="3622988"/>
            <a:ext cx="214644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benoemen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hape 242"/>
          <p:cNvSpPr/>
          <p:nvPr/>
        </p:nvSpPr>
        <p:spPr>
          <a:xfrm rot="21185894">
            <a:off x="8525912" y="4101283"/>
            <a:ext cx="255979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benoemen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hape 242"/>
          <p:cNvSpPr/>
          <p:nvPr/>
        </p:nvSpPr>
        <p:spPr>
          <a:xfrm rot="21337934">
            <a:off x="3647288" y="1711679"/>
            <a:ext cx="310903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hape 242"/>
          <p:cNvSpPr/>
          <p:nvPr/>
        </p:nvSpPr>
        <p:spPr>
          <a:xfrm rot="20658597">
            <a:off x="4621864" y="2833186"/>
            <a:ext cx="179870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hape 242"/>
          <p:cNvSpPr/>
          <p:nvPr/>
        </p:nvSpPr>
        <p:spPr>
          <a:xfrm rot="2254095">
            <a:off x="2018848" y="3058540"/>
            <a:ext cx="328731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Shape 242"/>
          <p:cNvSpPr/>
          <p:nvPr/>
        </p:nvSpPr>
        <p:spPr>
          <a:xfrm rot="2632357">
            <a:off x="1049946" y="3758037"/>
            <a:ext cx="168429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Shape 242"/>
          <p:cNvSpPr/>
          <p:nvPr/>
        </p:nvSpPr>
        <p:spPr>
          <a:xfrm rot="19705254">
            <a:off x="588055" y="1524577"/>
            <a:ext cx="2348605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Shape 242"/>
          <p:cNvSpPr/>
          <p:nvPr/>
        </p:nvSpPr>
        <p:spPr>
          <a:xfrm rot="20213348">
            <a:off x="311284" y="6957404"/>
            <a:ext cx="287500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Shape 242"/>
          <p:cNvSpPr/>
          <p:nvPr/>
        </p:nvSpPr>
        <p:spPr>
          <a:xfrm rot="20311898">
            <a:off x="1147497" y="8366109"/>
            <a:ext cx="287500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Shape 242"/>
          <p:cNvSpPr/>
          <p:nvPr/>
        </p:nvSpPr>
        <p:spPr>
          <a:xfrm rot="3348622">
            <a:off x="4177955" y="7295622"/>
            <a:ext cx="2425723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Shape 242"/>
          <p:cNvSpPr/>
          <p:nvPr/>
        </p:nvSpPr>
        <p:spPr>
          <a:xfrm rot="2663370">
            <a:off x="2629155" y="5288461"/>
            <a:ext cx="159139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Shape 242"/>
          <p:cNvSpPr/>
          <p:nvPr/>
        </p:nvSpPr>
        <p:spPr>
          <a:xfrm rot="19363149">
            <a:off x="257266" y="8193230"/>
            <a:ext cx="171743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Shape 242"/>
          <p:cNvSpPr/>
          <p:nvPr/>
        </p:nvSpPr>
        <p:spPr>
          <a:xfrm rot="21261442">
            <a:off x="6590773" y="7518805"/>
            <a:ext cx="224811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Shape 242"/>
          <p:cNvSpPr/>
          <p:nvPr/>
        </p:nvSpPr>
        <p:spPr>
          <a:xfrm>
            <a:off x="9748765" y="6391046"/>
            <a:ext cx="224811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Shape 242"/>
          <p:cNvSpPr/>
          <p:nvPr/>
        </p:nvSpPr>
        <p:spPr>
          <a:xfrm>
            <a:off x="9904340" y="8596459"/>
            <a:ext cx="224811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Shape 242"/>
          <p:cNvSpPr/>
          <p:nvPr/>
        </p:nvSpPr>
        <p:spPr>
          <a:xfrm>
            <a:off x="11061699" y="5402847"/>
            <a:ext cx="144953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orizon</a:t>
            </a:r>
          </a:p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endParaRPr lang="nl-BE" sz="18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Shape 242"/>
          <p:cNvSpPr/>
          <p:nvPr/>
        </p:nvSpPr>
        <p:spPr>
          <a:xfrm rot="197490">
            <a:off x="6906170" y="5338326"/>
            <a:ext cx="224811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Shape 242"/>
          <p:cNvSpPr/>
          <p:nvPr/>
        </p:nvSpPr>
        <p:spPr>
          <a:xfrm>
            <a:off x="9715635" y="7206055"/>
            <a:ext cx="9126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Shape 242"/>
          <p:cNvSpPr/>
          <p:nvPr/>
        </p:nvSpPr>
        <p:spPr>
          <a:xfrm rot="21261442">
            <a:off x="6878080" y="8143651"/>
            <a:ext cx="1264145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horizon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Shape 242"/>
          <p:cNvSpPr/>
          <p:nvPr/>
        </p:nvSpPr>
        <p:spPr>
          <a:xfrm rot="3330495">
            <a:off x="10290717" y="3393587"/>
            <a:ext cx="214644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dirty="0" smtClean="0">
                <a:solidFill>
                  <a:schemeClr val="accent1">
                    <a:lumMod val="75000"/>
                  </a:schemeClr>
                </a:solidFill>
              </a:rPr>
              <a:t>benoemen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Shape 242"/>
          <p:cNvSpPr/>
          <p:nvPr/>
        </p:nvSpPr>
        <p:spPr>
          <a:xfrm rot="20593443">
            <a:off x="4429436" y="3429708"/>
            <a:ext cx="188932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Shape 242"/>
          <p:cNvSpPr/>
          <p:nvPr/>
        </p:nvSpPr>
        <p:spPr>
          <a:xfrm>
            <a:off x="5193956" y="5809722"/>
            <a:ext cx="87767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proces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Shape 242"/>
          <p:cNvSpPr/>
          <p:nvPr/>
        </p:nvSpPr>
        <p:spPr>
          <a:xfrm rot="20129816">
            <a:off x="1952392" y="1972393"/>
            <a:ext cx="1545588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B60A1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nl-BE" sz="1800" smtClean="0">
                <a:solidFill>
                  <a:schemeClr val="accent1">
                    <a:lumMod val="75000"/>
                  </a:schemeClr>
                </a:solidFill>
              </a:rPr>
              <a:t>onderzoekend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239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239</Words>
  <Application>Microsoft Macintosh PowerPoint</Application>
  <PresentationFormat>Aangepast</PresentationFormat>
  <Paragraphs>159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21" baseType="lpstr">
      <vt:lpstr>American Typewriter</vt:lpstr>
      <vt:lpstr>Arial Narrow</vt:lpstr>
      <vt:lpstr>Avenir Heavy</vt:lpstr>
      <vt:lpstr>Avenir Light</vt:lpstr>
      <vt:lpstr>Calibri</vt:lpstr>
      <vt:lpstr>Century Gothic</vt:lpstr>
      <vt:lpstr>Cooper Black</vt:lpstr>
      <vt:lpstr>Helvetica</vt:lpstr>
      <vt:lpstr>Helvetica Light</vt:lpstr>
      <vt:lpstr>Helvetica Neue</vt:lpstr>
      <vt:lpstr>Lantinghei SC Extralight</vt:lpstr>
      <vt:lpstr>Arial</vt:lpstr>
      <vt:lpstr>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Erik Schrooten</cp:lastModifiedBy>
  <cp:revision>27</cp:revision>
  <cp:lastPrinted>2016-04-25T16:36:32Z</cp:lastPrinted>
  <dcterms:modified xsi:type="dcterms:W3CDTF">2016-04-27T17:24:30Z</dcterms:modified>
</cp:coreProperties>
</file>